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pic" idx="13"/>
          </p:nvPr>
        </p:nvSpPr>
        <p:spPr>
          <a:xfrm>
            <a:off x="497069" y="2540000"/>
            <a:ext cx="15427517" cy="91722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" name="Shape 12"/>
          <p:cNvSpPr/>
          <p:nvPr>
            <p:ph type="body" sz="quarter" idx="14"/>
          </p:nvPr>
        </p:nvSpPr>
        <p:spPr>
          <a:xfrm>
            <a:off x="17345012" y="2539999"/>
            <a:ext cx="5882242" cy="88646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Months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March - early April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Sunlight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Days are getting longer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Weather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Snow starts to melt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Ice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More sea ice than any other season.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Lake and sea ice is at its thickest.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Polynyas can freeze over.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Harvest / Wildlife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Female caribou are calving and are therefore not hunted.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Whitefish &amp; char overwinter in lakes but are not usually harvested. 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Traditionally families were most hungry because they had few supplies left from the fall and migratory birds had not yet returned. </a:t>
            </a:r>
          </a:p>
        </p:txBody>
      </p:sp>
      <p:sp>
        <p:nvSpPr>
          <p:cNvPr id="13" name="Shape 13"/>
          <p:cNvSpPr/>
          <p:nvPr>
            <p:ph type="pic" sz="quarter" idx="15"/>
          </p:nvPr>
        </p:nvSpPr>
        <p:spPr>
          <a:xfrm>
            <a:off x="16255886" y="2540000"/>
            <a:ext cx="825501" cy="8254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" name="Shape 14"/>
          <p:cNvSpPr/>
          <p:nvPr>
            <p:ph type="pic" sz="quarter" idx="16"/>
          </p:nvPr>
        </p:nvSpPr>
        <p:spPr>
          <a:xfrm>
            <a:off x="16255886" y="3741031"/>
            <a:ext cx="825501" cy="8294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" name="Shape 15"/>
          <p:cNvSpPr/>
          <p:nvPr>
            <p:ph type="pic" sz="quarter" idx="17"/>
          </p:nvPr>
        </p:nvSpPr>
        <p:spPr>
          <a:xfrm>
            <a:off x="16255886" y="4936264"/>
            <a:ext cx="825501" cy="53556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" name="Shape 16"/>
          <p:cNvSpPr/>
          <p:nvPr>
            <p:ph type="pic" sz="quarter" idx="18"/>
          </p:nvPr>
        </p:nvSpPr>
        <p:spPr>
          <a:xfrm>
            <a:off x="16255886" y="6146636"/>
            <a:ext cx="825501" cy="7775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7" name="Shape 17"/>
          <p:cNvSpPr/>
          <p:nvPr>
            <p:ph type="pic" sz="quarter" idx="19"/>
          </p:nvPr>
        </p:nvSpPr>
        <p:spPr>
          <a:xfrm>
            <a:off x="16255886" y="7979571"/>
            <a:ext cx="825501" cy="7448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20"/>
          </p:nvPr>
        </p:nvSpPr>
        <p:spPr>
          <a:xfrm>
            <a:off x="474133" y="1904999"/>
            <a:ext cx="6604509" cy="6096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defTabSz="457200">
              <a:lnSpc>
                <a:spcPts val="7200"/>
              </a:lnSpc>
              <a:spcBef>
                <a:spcPts val="900"/>
              </a:spcBef>
              <a:buSzTx/>
              <a:buNone/>
              <a:defRPr spc="350" sz="4000">
                <a:solidFill>
                  <a:srgbClr val="6DA1D1"/>
                </a:solidFill>
                <a:latin typeface="Gill Sans Std"/>
                <a:ea typeface="Gill Sans Std"/>
                <a:cs typeface="Gill Sans Std"/>
                <a:sym typeface="Gill Sans Std"/>
              </a:defRPr>
            </a:lvl1pPr>
          </a:lstStyle>
          <a:p>
            <a:pPr>
              <a:defRPr spc="300"/>
            </a:pPr>
            <a:r>
              <a:rPr spc="350"/>
              <a:t>Upirngassaq - Early Spring</a:t>
            </a:r>
          </a:p>
        </p:txBody>
      </p:sp>
      <p:sp>
        <p:nvSpPr>
          <p:cNvPr id="19" name="Shape 19"/>
          <p:cNvSpPr/>
          <p:nvPr>
            <p:ph type="body" sz="quarter" idx="21"/>
          </p:nvPr>
        </p:nvSpPr>
        <p:spPr>
          <a:xfrm>
            <a:off x="459972" y="11874500"/>
            <a:ext cx="15427326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2000">
                <a:solidFill>
                  <a:srgbClr val="9CCCF9"/>
                </a:solidFill>
                <a:latin typeface="Gill Sans Std"/>
                <a:ea typeface="Gill Sans Std"/>
                <a:cs typeface="Gill Sans Std"/>
                <a:sym typeface="Gill Sans Std"/>
              </a:defRPr>
            </a:lvl1pPr>
          </a:lstStyle>
          <a:p>
            <a:pPr/>
            <a:r>
              <a:t>Sea ice covers Hudson Bay. Ice affects what food sources are available to humans and other animals.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1" name="Shape 101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0" name="Shape 110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8" name="Shape 28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7" name="Shape 37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5" name="Shape 55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5900"/>
              </a:spcBef>
            </a:lvl1pPr>
            <a:lvl2pPr>
              <a:spcBef>
                <a:spcPts val="5900"/>
              </a:spcBef>
            </a:lvl2pPr>
            <a:lvl3pPr>
              <a:spcBef>
                <a:spcPts val="5900"/>
              </a:spcBef>
            </a:lvl3pPr>
            <a:lvl4pPr>
              <a:spcBef>
                <a:spcPts val="5900"/>
              </a:spcBef>
            </a:lvl4pPr>
            <a:lvl5pPr>
              <a:spcBef>
                <a:spcPts val="59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>
            <a:lvl1pPr>
              <a:spcBef>
                <a:spcPts val="5900"/>
              </a:spcBef>
            </a:lvl1pPr>
            <a:lvl2pPr>
              <a:spcBef>
                <a:spcPts val="5900"/>
              </a:spcBef>
            </a:lvl2pPr>
            <a:lvl3pPr>
              <a:spcBef>
                <a:spcPts val="5900"/>
              </a:spcBef>
            </a:lvl3pPr>
            <a:lvl4pPr>
              <a:spcBef>
                <a:spcPts val="5900"/>
              </a:spcBef>
            </a:lvl4pPr>
            <a:lvl5pPr>
              <a:spcBef>
                <a:spcPts val="59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latinLnBrk="0">
        <a:lnSpc>
          <a:spcPct val="100000"/>
        </a:lnSpc>
        <a:spcBef>
          <a:spcPts val="34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Hudson Bay Winter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5" t="0" r="25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6" name="Shape 136"/>
          <p:cNvSpPr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Months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March - early April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Sunlight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Days are getting longer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Weather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Snow starts to melt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Ice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More sea ice than any other season.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Lake and sea ice is at its thickest.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Polynyas can freeze over.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Harvest / Wildlife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Female caribou are calving and are therefore not hunted.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Whitefish &amp; char overwinter in lakes but are not usually harvested. 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Traditionally families were most hungry because they had few supplies left from the fall and migratory birds had not yet returned. </a:t>
            </a:r>
          </a:p>
        </p:txBody>
      </p:sp>
      <p:pic>
        <p:nvPicPr>
          <p:cNvPr id="137" name="pasted-image.pdf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8" name="pasted-image.pdf"/>
          <p:cNvPicPr>
            <a:picLocks noChangeAspect="1"/>
          </p:cNvPicPr>
          <p:nvPr>
            <p:ph type="pic" idx="16"/>
          </p:nvPr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9" name="pasted-image.pdf"/>
          <p:cNvPicPr>
            <a:picLocks noChangeAspect="1"/>
          </p:cNvPicPr>
          <p:nvPr>
            <p:ph type="pic" idx="17"/>
          </p:nvPr>
        </p:nvPicPr>
        <p:blipFill>
          <a:blip r:embed="rId5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0" name="pasted-image.pdf"/>
          <p:cNvPicPr>
            <a:picLocks noChangeAspect="1"/>
          </p:cNvPicPr>
          <p:nvPr>
            <p:ph type="pic" idx="18"/>
          </p:nvPr>
        </p:nvPicPr>
        <p:blipFill>
          <a:blip r:embed="rId6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1" name="pasted-image.pdf"/>
          <p:cNvPicPr>
            <a:picLocks noChangeAspect="1"/>
          </p:cNvPicPr>
          <p:nvPr>
            <p:ph type="pic" idx="19"/>
          </p:nvPr>
        </p:nvPicPr>
        <p:blipFill>
          <a:blip r:embed="rId7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2" name="Shape 142"/>
          <p:cNvSpPr/>
          <p:nvPr>
            <p:ph type="body" idx="2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300"/>
            </a:pPr>
            <a:r>
              <a:rPr spc="350"/>
              <a:t>Upirngassaq - Early Spring</a:t>
            </a:r>
          </a:p>
        </p:txBody>
      </p:sp>
      <p:sp>
        <p:nvSpPr>
          <p:cNvPr id="143" name="Shape 143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 ice covers Hudson Bay. Ice affects what food sources are available to humans and other animals.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kettle with eggs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5" t="0" r="25" b="0"/>
          <a:stretch>
            <a:fillRect/>
          </a:stretch>
        </p:blipFill>
        <p:spPr>
          <a:xfrm>
            <a:off x="497069" y="2540000"/>
            <a:ext cx="15427517" cy="9172241"/>
          </a:xfrm>
          <a:prstGeom prst="rect">
            <a:avLst/>
          </a:prstGeom>
        </p:spPr>
      </p:pic>
      <p:sp>
        <p:nvSpPr>
          <p:cNvPr id="146" name="Shape 146"/>
          <p:cNvSpPr/>
          <p:nvPr>
            <p:ph type="body" idx="14"/>
          </p:nvPr>
        </p:nvSpPr>
        <p:spPr>
          <a:xfrm>
            <a:off x="17345012" y="2349499"/>
            <a:ext cx="5882242" cy="92456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Months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Late April - Early July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Sunlight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Longest day of the year around June 21st (Summer Equinox).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Weather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Warmer weather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Ice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Sea ice starts to break up.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River ice breaks apart.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Harvest / Wildlife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Female caribou are calving and are therefore not hunted.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Whitefish &amp; char overwinter in lakes but are not usually harvested. 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Traditionally families were most hungry because they had few supplies left from the fall and migratory birds had not yet returned. </a:t>
            </a:r>
          </a:p>
        </p:txBody>
      </p:sp>
      <p:pic>
        <p:nvPicPr>
          <p:cNvPr id="147" name="pasted-image.pdf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8" name="pasted-image.pdf"/>
          <p:cNvPicPr>
            <a:picLocks noChangeAspect="1"/>
          </p:cNvPicPr>
          <p:nvPr>
            <p:ph type="pic" idx="16"/>
          </p:nvPr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9" name="pasted-image.pdf"/>
          <p:cNvPicPr>
            <a:picLocks noChangeAspect="1"/>
          </p:cNvPicPr>
          <p:nvPr>
            <p:ph type="pic" idx="17"/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6255886" y="5090799"/>
            <a:ext cx="825501" cy="535564"/>
          </a:xfrm>
          <a:prstGeom prst="rect">
            <a:avLst/>
          </a:prstGeom>
        </p:spPr>
      </p:pic>
      <p:pic>
        <p:nvPicPr>
          <p:cNvPr id="150" name="pasted-image.pdf"/>
          <p:cNvPicPr>
            <a:picLocks noChangeAspect="1"/>
          </p:cNvPicPr>
          <p:nvPr>
            <p:ph type="pic" idx="18"/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6255886" y="6282102"/>
            <a:ext cx="825501" cy="777526"/>
          </a:xfrm>
          <a:prstGeom prst="rect">
            <a:avLst/>
          </a:prstGeom>
        </p:spPr>
      </p:pic>
      <p:pic>
        <p:nvPicPr>
          <p:cNvPr id="151" name="pasted-image.pdf"/>
          <p:cNvPicPr>
            <a:picLocks noChangeAspect="1"/>
          </p:cNvPicPr>
          <p:nvPr>
            <p:ph type="pic" idx="19"/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6255886" y="8250504"/>
            <a:ext cx="825501" cy="744875"/>
          </a:xfrm>
          <a:prstGeom prst="rect">
            <a:avLst/>
          </a:prstGeom>
        </p:spPr>
      </p:pic>
      <p:sp>
        <p:nvSpPr>
          <p:cNvPr id="152" name="Shape 152"/>
          <p:cNvSpPr/>
          <p:nvPr>
            <p:ph type="body" idx="20"/>
          </p:nvPr>
        </p:nvSpPr>
        <p:spPr>
          <a:xfrm>
            <a:off x="474133" y="1904999"/>
            <a:ext cx="4715765" cy="609601"/>
          </a:xfrm>
          <a:prstGeom prst="rect">
            <a:avLst/>
          </a:prstGeom>
        </p:spPr>
        <p:txBody>
          <a:bodyPr/>
          <a:lstStyle/>
          <a:p>
            <a:pPr>
              <a:defRPr spc="300"/>
            </a:pPr>
            <a:r>
              <a:rPr spc="350"/>
              <a:t>Upirngaaq - Spring</a:t>
            </a:r>
          </a:p>
        </p:txBody>
      </p:sp>
      <p:sp>
        <p:nvSpPr>
          <p:cNvPr id="153" name="Shape 153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Birds and their eggs are harvested in the spring. Here, eider duck eggs are cooked over a fire.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hoto caribou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5" t="0" r="25" b="0"/>
          <a:stretch>
            <a:fillRect/>
          </a:stretch>
        </p:blipFill>
        <p:spPr>
          <a:xfrm>
            <a:off x="497069" y="2540000"/>
            <a:ext cx="15427517" cy="9172241"/>
          </a:xfrm>
          <a:prstGeom prst="rect">
            <a:avLst/>
          </a:prstGeom>
        </p:spPr>
      </p:pic>
      <p:sp>
        <p:nvSpPr>
          <p:cNvPr id="156" name="Shape 156"/>
          <p:cNvSpPr/>
          <p:nvPr>
            <p:ph type="body" idx="14"/>
          </p:nvPr>
        </p:nvSpPr>
        <p:spPr>
          <a:xfrm>
            <a:off x="17345012" y="2539999"/>
            <a:ext cx="5882242" cy="61976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Months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Mid-July to August.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Sunlight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Days are still long.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Weather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Lots of rain helps tundra plants grow.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Ice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Ice has completely melted.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Harvest / Wildlife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Hunting for caribou on the mainland must be done by boat and ATV because of open water. </a:t>
            </a:r>
          </a:p>
        </p:txBody>
      </p:sp>
      <p:pic>
        <p:nvPicPr>
          <p:cNvPr id="157" name="pasted-image.pdf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8" name="pasted-image.pdf"/>
          <p:cNvPicPr>
            <a:picLocks noChangeAspect="1"/>
          </p:cNvPicPr>
          <p:nvPr>
            <p:ph type="pic" idx="16"/>
          </p:nvPr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9" name="pasted-image.pdf"/>
          <p:cNvPicPr>
            <a:picLocks noChangeAspect="1"/>
          </p:cNvPicPr>
          <p:nvPr>
            <p:ph type="pic" idx="17"/>
          </p:nvPr>
        </p:nvPicPr>
        <p:blipFill>
          <a:blip r:embed="rId5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0" name="pasted-image.pdf"/>
          <p:cNvPicPr>
            <a:picLocks noChangeAspect="1"/>
          </p:cNvPicPr>
          <p:nvPr>
            <p:ph type="pic" idx="18"/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6255886" y="6006736"/>
            <a:ext cx="825501" cy="777527"/>
          </a:xfrm>
          <a:prstGeom prst="rect">
            <a:avLst/>
          </a:prstGeom>
        </p:spPr>
      </p:pic>
      <p:pic>
        <p:nvPicPr>
          <p:cNvPr id="161" name="pasted-image.pdf"/>
          <p:cNvPicPr>
            <a:picLocks noChangeAspect="1"/>
          </p:cNvPicPr>
          <p:nvPr>
            <p:ph type="pic" idx="19"/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6255886" y="7319171"/>
            <a:ext cx="825501" cy="744875"/>
          </a:xfrm>
          <a:prstGeom prst="rect">
            <a:avLst/>
          </a:prstGeom>
        </p:spPr>
      </p:pic>
      <p:sp>
        <p:nvSpPr>
          <p:cNvPr id="162" name="Shape 162"/>
          <p:cNvSpPr/>
          <p:nvPr>
            <p:ph type="body" idx="20"/>
          </p:nvPr>
        </p:nvSpPr>
        <p:spPr>
          <a:xfrm>
            <a:off x="474133" y="1904999"/>
            <a:ext cx="4072637" cy="609601"/>
          </a:xfrm>
          <a:prstGeom prst="rect">
            <a:avLst/>
          </a:prstGeom>
        </p:spPr>
        <p:txBody>
          <a:bodyPr/>
          <a:lstStyle/>
          <a:p>
            <a:pPr>
              <a:defRPr spc="300"/>
            </a:pPr>
            <a:r>
              <a:rPr spc="350"/>
              <a:t>Aujaq - Summer</a:t>
            </a:r>
          </a:p>
        </p:txBody>
      </p:sp>
      <p:sp>
        <p:nvSpPr>
          <p:cNvPr id="163" name="Shape 163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Caribou are hunted by boat or ATV during aujaq when there is no ice.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0163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5" t="0" r="25" b="0"/>
          <a:stretch>
            <a:fillRect/>
          </a:stretch>
        </p:blipFill>
        <p:spPr>
          <a:xfrm>
            <a:off x="497069" y="2540000"/>
            <a:ext cx="15427517" cy="9172241"/>
          </a:xfrm>
          <a:prstGeom prst="rect">
            <a:avLst/>
          </a:prstGeom>
        </p:spPr>
      </p:pic>
      <p:sp>
        <p:nvSpPr>
          <p:cNvPr id="166" name="Shape 166"/>
          <p:cNvSpPr/>
          <p:nvPr>
            <p:ph type="body" idx="14"/>
          </p:nvPr>
        </p:nvSpPr>
        <p:spPr>
          <a:xfrm>
            <a:off x="17345012" y="2539999"/>
            <a:ext cx="5882242" cy="73406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Months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Early September - October</a:t>
            </a:r>
            <a:br/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Sunlight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Days start get shorter.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Weather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More rain.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Starting to get colder.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Ice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Lakes &amp; rivers start to freeze.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Harvest / Wildlife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Berries such as crowberries, cranberries, bearberries are ready to pick.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Eider ducks are fat and good to hunt.</a:t>
            </a:r>
          </a:p>
        </p:txBody>
      </p:sp>
      <p:pic>
        <p:nvPicPr>
          <p:cNvPr id="167" name="pasted-image.pdf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8" name="pasted-image.pdf"/>
          <p:cNvPicPr>
            <a:picLocks noChangeAspect="1"/>
          </p:cNvPicPr>
          <p:nvPr>
            <p:ph type="pic" idx="16"/>
          </p:nvPr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9" name="pasted-image.pdf"/>
          <p:cNvPicPr>
            <a:picLocks noChangeAspect="1"/>
          </p:cNvPicPr>
          <p:nvPr>
            <p:ph type="pic" idx="17"/>
          </p:nvPr>
        </p:nvPicPr>
        <p:blipFill>
          <a:blip r:embed="rId5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0" name="pasted-image.pdf"/>
          <p:cNvPicPr>
            <a:picLocks noChangeAspect="1"/>
          </p:cNvPicPr>
          <p:nvPr>
            <p:ph type="pic" idx="18"/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6255886" y="6469237"/>
            <a:ext cx="825501" cy="777526"/>
          </a:xfrm>
          <a:prstGeom prst="rect">
            <a:avLst/>
          </a:prstGeom>
        </p:spPr>
      </p:pic>
      <p:pic>
        <p:nvPicPr>
          <p:cNvPr id="171" name="pasted-image.pdf"/>
          <p:cNvPicPr>
            <a:picLocks noChangeAspect="1"/>
          </p:cNvPicPr>
          <p:nvPr>
            <p:ph type="pic" idx="19"/>
          </p:nvPr>
        </p:nvPicPr>
        <p:blipFill>
          <a:blip r:embed="rId7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2" name="Shape 172"/>
          <p:cNvSpPr/>
          <p:nvPr>
            <p:ph type="body" idx="20"/>
          </p:nvPr>
        </p:nvSpPr>
        <p:spPr>
          <a:xfrm>
            <a:off x="474133" y="1904999"/>
            <a:ext cx="5368545" cy="609601"/>
          </a:xfrm>
          <a:prstGeom prst="rect">
            <a:avLst/>
          </a:prstGeom>
        </p:spPr>
        <p:txBody>
          <a:bodyPr/>
          <a:lstStyle/>
          <a:p>
            <a:pPr>
              <a:defRPr spc="300"/>
            </a:pPr>
            <a:r>
              <a:rPr spc="350"/>
              <a:t>Ukiassaaq - Early Fall</a:t>
            </a:r>
          </a:p>
        </p:txBody>
      </p:sp>
      <p:sp>
        <p:nvSpPr>
          <p:cNvPr id="173" name="Shape 173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arctic fox is camouflaged against the snow as the ukiassaaq temperatures get colder.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G_0167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5" t="0" r="25" b="0"/>
          <a:stretch>
            <a:fillRect/>
          </a:stretch>
        </p:blipFill>
        <p:spPr>
          <a:xfrm>
            <a:off x="497069" y="2540000"/>
            <a:ext cx="15427517" cy="9172241"/>
          </a:xfrm>
          <a:prstGeom prst="rect">
            <a:avLst/>
          </a:prstGeom>
        </p:spPr>
      </p:pic>
      <p:sp>
        <p:nvSpPr>
          <p:cNvPr id="176" name="Shape 176"/>
          <p:cNvSpPr/>
          <p:nvPr>
            <p:ph type="body" idx="14"/>
          </p:nvPr>
        </p:nvSpPr>
        <p:spPr>
          <a:xfrm>
            <a:off x="17345012" y="2539999"/>
            <a:ext cx="5882242" cy="69596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Months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November - early December.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Sunlight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Less and less daylight.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Weather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Snow &amp; blowing snow.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Fog.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Ice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Sea Ice begins to freeze.</a:t>
            </a:r>
          </a:p>
          <a:p>
            <a:pPr marL="0" indent="0">
              <a:spcBef>
                <a:spcPts val="0"/>
              </a:spcBef>
              <a:buSzTx/>
              <a:buNone/>
              <a:defRPr sz="2500"/>
            </a:pP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Harvest / Wildlife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Ice is too dangerous to hunt on.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Whitefish and char are fished.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Eider ducks are hunted.</a:t>
            </a:r>
          </a:p>
        </p:txBody>
      </p:sp>
      <p:pic>
        <p:nvPicPr>
          <p:cNvPr id="177" name="pasted-image.pdf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8" name="pasted-image.pdf"/>
          <p:cNvPicPr>
            <a:picLocks noChangeAspect="1"/>
          </p:cNvPicPr>
          <p:nvPr>
            <p:ph type="pic" idx="16"/>
          </p:nvPr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9" name="pasted-image.pdf"/>
          <p:cNvPicPr>
            <a:picLocks noChangeAspect="1"/>
          </p:cNvPicPr>
          <p:nvPr>
            <p:ph type="pic" idx="17"/>
          </p:nvPr>
        </p:nvPicPr>
        <p:blipFill>
          <a:blip r:embed="rId5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0" name="pasted-image.pdf"/>
          <p:cNvPicPr>
            <a:picLocks noChangeAspect="1"/>
          </p:cNvPicPr>
          <p:nvPr>
            <p:ph type="pic" idx="18"/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6255886" y="6469237"/>
            <a:ext cx="825501" cy="777526"/>
          </a:xfrm>
          <a:prstGeom prst="rect">
            <a:avLst/>
          </a:prstGeom>
        </p:spPr>
      </p:pic>
      <p:pic>
        <p:nvPicPr>
          <p:cNvPr id="181" name="pasted-image.pdf"/>
          <p:cNvPicPr>
            <a:picLocks noChangeAspect="1"/>
          </p:cNvPicPr>
          <p:nvPr>
            <p:ph type="pic" idx="19"/>
          </p:nvPr>
        </p:nvPicPr>
        <p:blipFill>
          <a:blip r:embed="rId7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2" name="Shape 182"/>
          <p:cNvSpPr/>
          <p:nvPr>
            <p:ph type="body" idx="20"/>
          </p:nvPr>
        </p:nvSpPr>
        <p:spPr>
          <a:xfrm>
            <a:off x="474133" y="1904999"/>
            <a:ext cx="2957069" cy="609601"/>
          </a:xfrm>
          <a:prstGeom prst="rect">
            <a:avLst/>
          </a:prstGeom>
        </p:spPr>
        <p:txBody>
          <a:bodyPr/>
          <a:lstStyle/>
          <a:p>
            <a:pPr>
              <a:defRPr spc="300"/>
            </a:pPr>
            <a:r>
              <a:rPr spc="350"/>
              <a:t>Ukiaq - Fall</a:t>
            </a:r>
          </a:p>
        </p:txBody>
      </p:sp>
      <p:sp>
        <p:nvSpPr>
          <p:cNvPr id="183" name="Shape 183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Ice begins to form on the bay.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7352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5" t="0" r="25" b="0"/>
          <a:stretch>
            <a:fillRect/>
          </a:stretch>
        </p:blipFill>
        <p:spPr>
          <a:xfrm>
            <a:off x="497069" y="2540000"/>
            <a:ext cx="15427517" cy="9172241"/>
          </a:xfrm>
          <a:prstGeom prst="rect">
            <a:avLst/>
          </a:prstGeom>
        </p:spPr>
      </p:pic>
      <p:sp>
        <p:nvSpPr>
          <p:cNvPr id="186" name="Shape 186"/>
          <p:cNvSpPr/>
          <p:nvPr>
            <p:ph type="body" idx="14"/>
          </p:nvPr>
        </p:nvSpPr>
        <p:spPr>
          <a:xfrm>
            <a:off x="17345012" y="2539999"/>
            <a:ext cx="5882242" cy="100076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Months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Late December - February.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Sunlight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Shortest day of the year around Dec 21, then days begin to get longer.</a:t>
            </a:r>
          </a:p>
          <a:p>
            <a:pPr marL="304800" indent="-304800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Weather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Very cold temperatures cause ice fog.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Sunny.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Ice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Ice becomes thick enough for hunters to use their snowmobiles.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Polynya are kept ice free by strong currents.</a:t>
            </a:r>
          </a:p>
          <a:p>
            <a:pPr marL="610576" indent="-610576">
              <a:spcBef>
                <a:spcPts val="0"/>
              </a:spcBef>
              <a:defRPr sz="2500"/>
            </a:pPr>
          </a:p>
          <a:p>
            <a:pPr marL="0" indent="0">
              <a:spcBef>
                <a:spcPts val="0"/>
              </a:spcBef>
              <a:buSzTx/>
              <a:buNone/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Harvest / Wildlife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Caribou, reindeer and polar bear hunting is possible on sea ice.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Hunter fish arctic cod though holes in the ice.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Eider ducks and sometimes beluga are found in polynyas.</a:t>
            </a:r>
          </a:p>
          <a:p>
            <a:pPr marL="304800" indent="-304800">
              <a:spcBef>
                <a:spcPts val="0"/>
              </a:spcBef>
              <a:defRPr sz="2500"/>
            </a:pPr>
            <a:r>
              <a:t>Seal can be hunted at their breathing holes.</a:t>
            </a:r>
          </a:p>
        </p:txBody>
      </p:sp>
      <p:pic>
        <p:nvPicPr>
          <p:cNvPr id="187" name="pasted-image.pdf"/>
          <p:cNvPicPr>
            <a:picLocks noChangeAspect="1"/>
          </p:cNvPicPr>
          <p:nvPr>
            <p:ph type="pic" idx="15"/>
          </p:nvPr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8" name="pasted-image.pdf"/>
          <p:cNvPicPr>
            <a:picLocks noChangeAspect="1"/>
          </p:cNvPicPr>
          <p:nvPr>
            <p:ph type="pic" idx="16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255886" y="3876498"/>
            <a:ext cx="825501" cy="829495"/>
          </a:xfrm>
          <a:prstGeom prst="rect">
            <a:avLst/>
          </a:prstGeom>
        </p:spPr>
      </p:pic>
      <p:pic>
        <p:nvPicPr>
          <p:cNvPr id="189" name="pasted-image.pdf"/>
          <p:cNvPicPr>
            <a:picLocks noChangeAspect="1"/>
          </p:cNvPicPr>
          <p:nvPr>
            <p:ph type="pic" idx="17"/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6255886" y="5482283"/>
            <a:ext cx="825501" cy="535564"/>
          </a:xfrm>
          <a:prstGeom prst="rect">
            <a:avLst/>
          </a:prstGeom>
        </p:spPr>
      </p:pic>
      <p:pic>
        <p:nvPicPr>
          <p:cNvPr id="190" name="pasted-image.pdf"/>
          <p:cNvPicPr>
            <a:picLocks noChangeAspect="1"/>
          </p:cNvPicPr>
          <p:nvPr>
            <p:ph type="pic" idx="18"/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6255886" y="6929603"/>
            <a:ext cx="825501" cy="777526"/>
          </a:xfrm>
          <a:prstGeom prst="rect">
            <a:avLst/>
          </a:prstGeom>
        </p:spPr>
      </p:pic>
      <p:pic>
        <p:nvPicPr>
          <p:cNvPr id="191" name="pasted-image.pdf"/>
          <p:cNvPicPr>
            <a:picLocks noChangeAspect="1"/>
          </p:cNvPicPr>
          <p:nvPr>
            <p:ph type="pic" idx="19"/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6255886" y="9164904"/>
            <a:ext cx="825501" cy="744875"/>
          </a:xfrm>
          <a:prstGeom prst="rect">
            <a:avLst/>
          </a:prstGeom>
        </p:spPr>
      </p:pic>
      <p:sp>
        <p:nvSpPr>
          <p:cNvPr id="192" name="Shape 192"/>
          <p:cNvSpPr/>
          <p:nvPr>
            <p:ph type="body" idx="20"/>
          </p:nvPr>
        </p:nvSpPr>
        <p:spPr>
          <a:xfrm>
            <a:off x="474133" y="1904999"/>
            <a:ext cx="3850133" cy="609601"/>
          </a:xfrm>
          <a:prstGeom prst="rect">
            <a:avLst/>
          </a:prstGeom>
        </p:spPr>
        <p:txBody>
          <a:bodyPr/>
          <a:lstStyle/>
          <a:p>
            <a:pPr>
              <a:defRPr spc="300"/>
            </a:pPr>
            <a:r>
              <a:rPr spc="350"/>
              <a:t>Ukiuq - Winter</a:t>
            </a:r>
          </a:p>
        </p:txBody>
      </p:sp>
      <p:sp>
        <p:nvSpPr>
          <p:cNvPr id="193" name="Shape 193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Thick ice in winter makes hunting for large mammals, such as polar bear, possible.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